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305" r:id="rId4"/>
    <p:sldId id="306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01" r:id="rId15"/>
  </p:sldIdLst>
  <p:sldSz cx="9144000" cy="6858000" type="screen4x3"/>
  <p:notesSz cx="6797675" cy="9926638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278"/>
    <a:srgbClr val="E3E2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27" autoAdjust="0"/>
  </p:normalViewPr>
  <p:slideViewPr>
    <p:cSldViewPr>
      <p:cViewPr varScale="1">
        <p:scale>
          <a:sx n="68" d="100"/>
          <a:sy n="68" d="100"/>
        </p:scale>
        <p:origin x="93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PT" smtClean="0"/>
              <a:t>ISEG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B1FE0-073D-4F83-9141-E8F7428261FF}" type="datetime1">
              <a:rPr lang="pt-PT" smtClean="0"/>
              <a:t>21-03-2014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PT" dirty="0" smtClean="0"/>
              <a:t>Pós-Graduação Gestão de projetos</a:t>
            </a:r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ED538-085F-4598-B62B-4AA83B3BDD48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9581521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PT" smtClean="0"/>
              <a:t>ISEG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BEB17-CB4A-4113-BBD4-4665DB7CE3A7}" type="datetime1">
              <a:rPr lang="pt-PT" smtClean="0"/>
              <a:t>21-03-2014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PT" dirty="0" smtClean="0"/>
              <a:t>Pós-Graduação Gestão de projetos</a:t>
            </a:r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9C66C-F6D0-48E2-AD04-EFC03A3919A6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980827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9C66C-F6D0-48E2-AD04-EFC03A3919A6}" type="slidenum">
              <a:rPr lang="pt-PT" smtClean="0"/>
              <a:pPr/>
              <a:t>1</a:t>
            </a:fld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692738C-2907-42C1-842B-93E387871845}" type="datetime1">
              <a:rPr lang="pt-PT" smtClean="0"/>
              <a:t>21-03-2014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dirty="0" smtClean="0"/>
              <a:t>Pós-Graduação Gestão de projetos</a:t>
            </a:r>
            <a:endParaRPr lang="pt-PT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t-PT" smtClean="0"/>
              <a:t>ISEG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0573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9C66C-F6D0-48E2-AD04-EFC03A3919A6}" type="slidenum">
              <a:rPr lang="pt-PT" smtClean="0"/>
              <a:pPr/>
              <a:t>10</a:t>
            </a:fld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5608056-E119-4FD2-BA54-41B6E5DCD3F2}" type="datetime1">
              <a:rPr lang="pt-PT" smtClean="0"/>
              <a:t>21-03-2014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dirty="0" smtClean="0"/>
              <a:t>Pós-Graduação Gestão de projetos</a:t>
            </a:r>
            <a:endParaRPr lang="pt-PT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t-PT" smtClean="0"/>
              <a:t>ISEG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14661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9C66C-F6D0-48E2-AD04-EFC03A3919A6}" type="slidenum">
              <a:rPr lang="pt-PT" smtClean="0"/>
              <a:pPr/>
              <a:t>11</a:t>
            </a:fld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CCD847D-F56F-436D-B1C6-D57094C8EBF3}" type="datetime1">
              <a:rPr lang="pt-PT" smtClean="0"/>
              <a:t>21-03-2014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dirty="0" smtClean="0"/>
              <a:t>Pós-Graduação Gestão de projetos</a:t>
            </a:r>
            <a:endParaRPr lang="pt-PT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t-PT" smtClean="0"/>
              <a:t>ISEG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49855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9C66C-F6D0-48E2-AD04-EFC03A3919A6}" type="slidenum">
              <a:rPr lang="pt-PT" smtClean="0"/>
              <a:pPr/>
              <a:t>12</a:t>
            </a:fld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F333B72-E266-4E8A-82A1-F94FA30959E9}" type="datetime1">
              <a:rPr lang="pt-PT" smtClean="0"/>
              <a:t>21-03-2014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dirty="0" smtClean="0"/>
              <a:t>Pós-Graduação Gestão de projetos</a:t>
            </a:r>
            <a:endParaRPr lang="pt-PT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t-PT" smtClean="0"/>
              <a:t>ISEG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833371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9C66C-F6D0-48E2-AD04-EFC03A3919A6}" type="slidenum">
              <a:rPr lang="pt-PT" smtClean="0"/>
              <a:pPr/>
              <a:t>13</a:t>
            </a:fld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F333B72-E266-4E8A-82A1-F94FA30959E9}" type="datetime1">
              <a:rPr lang="pt-PT" smtClean="0"/>
              <a:t>21-03-2014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dirty="0" smtClean="0"/>
              <a:t>Pós-Graduação Gestão de projetos</a:t>
            </a:r>
            <a:endParaRPr lang="pt-PT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t-PT" smtClean="0"/>
              <a:t>ISEG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897677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9C66C-F6D0-48E2-AD04-EFC03A3919A6}" type="slidenum">
              <a:rPr lang="pt-PT" smtClean="0"/>
              <a:pPr/>
              <a:t>14</a:t>
            </a:fld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6C19FC0-DDA2-49DA-9097-F56135273C6B}" type="datetime1">
              <a:rPr lang="pt-PT" smtClean="0"/>
              <a:t>21-03-2014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dirty="0" smtClean="0"/>
              <a:t>Pós-Graduação Gestão de projetos</a:t>
            </a:r>
            <a:endParaRPr lang="pt-PT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t-PT" smtClean="0"/>
              <a:t>ISEG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02573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9C66C-F6D0-48E2-AD04-EFC03A3919A6}" type="slidenum">
              <a:rPr lang="pt-PT" smtClean="0"/>
              <a:pPr/>
              <a:t>2</a:t>
            </a:fld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28159F7-8F34-4D05-A73B-2FFC1E37D03B}" type="datetime1">
              <a:rPr lang="pt-PT" smtClean="0"/>
              <a:t>21-03-2014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dirty="0" smtClean="0"/>
              <a:t>Pós-Graduação Gestão de projetos</a:t>
            </a:r>
            <a:endParaRPr lang="pt-PT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t-PT" smtClean="0"/>
              <a:t>ISEG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69423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9C66C-F6D0-48E2-AD04-EFC03A3919A6}" type="slidenum">
              <a:rPr lang="pt-PT" smtClean="0"/>
              <a:pPr/>
              <a:t>3</a:t>
            </a:fld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F568A9F-4C18-43AD-A20E-C621ECEE3AF9}" type="datetime1">
              <a:rPr lang="pt-PT" smtClean="0"/>
              <a:t>21-03-2014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dirty="0" smtClean="0"/>
              <a:t>Pós-Graduação Gestão de projetos</a:t>
            </a:r>
            <a:endParaRPr lang="pt-PT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t-PT" smtClean="0"/>
              <a:t>ISEG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88341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9C66C-F6D0-48E2-AD04-EFC03A3919A6}" type="slidenum">
              <a:rPr lang="pt-PT" smtClean="0"/>
              <a:pPr/>
              <a:t>4</a:t>
            </a:fld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624B2F5-69F9-413C-BF3A-D5D5B8EF83C9}" type="datetime1">
              <a:rPr lang="pt-PT" smtClean="0"/>
              <a:t>21-03-2014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dirty="0" smtClean="0"/>
              <a:t>Pós-Graduação Gestão de projetos</a:t>
            </a:r>
            <a:endParaRPr lang="pt-PT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t-PT" smtClean="0"/>
              <a:t>ISEG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25372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9C66C-F6D0-48E2-AD04-EFC03A3919A6}" type="slidenum">
              <a:rPr lang="pt-PT" smtClean="0"/>
              <a:pPr/>
              <a:t>5</a:t>
            </a:fld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5DC495C-EC08-43A2-8A4F-3CC8B05EB917}" type="datetime1">
              <a:rPr lang="pt-PT" smtClean="0"/>
              <a:t>21-03-2014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dirty="0" smtClean="0"/>
              <a:t>Pós-Graduação Gestão de projetos</a:t>
            </a:r>
            <a:endParaRPr lang="pt-PT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t-PT" smtClean="0"/>
              <a:t>ISEG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19706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9C66C-F6D0-48E2-AD04-EFC03A3919A6}" type="slidenum">
              <a:rPr lang="pt-PT" smtClean="0"/>
              <a:pPr/>
              <a:t>6</a:t>
            </a:fld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36368FB-4CF7-4F2D-9EC1-C3F488A11496}" type="datetime1">
              <a:rPr lang="pt-PT" smtClean="0"/>
              <a:t>21-03-2014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dirty="0" smtClean="0"/>
              <a:t>Pós-Graduação Gestão de projetos</a:t>
            </a:r>
            <a:endParaRPr lang="pt-PT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t-PT" smtClean="0"/>
              <a:t>ISEG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60689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9C66C-F6D0-48E2-AD04-EFC03A3919A6}" type="slidenum">
              <a:rPr lang="pt-PT" smtClean="0"/>
              <a:pPr/>
              <a:t>7</a:t>
            </a:fld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7647053-5ACD-463D-AD57-E0D0DD872A0C}" type="datetime1">
              <a:rPr lang="pt-PT" smtClean="0"/>
              <a:t>21-03-2014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dirty="0" smtClean="0"/>
              <a:t>Pós-Graduação Gestão de projetos</a:t>
            </a:r>
            <a:endParaRPr lang="pt-PT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t-PT" smtClean="0"/>
              <a:t>ISEG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6813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9C66C-F6D0-48E2-AD04-EFC03A3919A6}" type="slidenum">
              <a:rPr lang="pt-PT" smtClean="0"/>
              <a:pPr/>
              <a:t>8</a:t>
            </a:fld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A974FEE-FBFA-4DA0-B515-DB30FF35C49C}" type="datetime1">
              <a:rPr lang="pt-PT" smtClean="0"/>
              <a:t>21-03-2014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dirty="0" smtClean="0"/>
              <a:t>Pós-Graduação Gestão de projetos</a:t>
            </a:r>
            <a:endParaRPr lang="pt-PT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t-PT" smtClean="0"/>
              <a:t>ISEG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7346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9C66C-F6D0-48E2-AD04-EFC03A3919A6}" type="slidenum">
              <a:rPr lang="pt-PT" smtClean="0"/>
              <a:pPr/>
              <a:t>9</a:t>
            </a:fld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45BD2E9-1279-4B9F-83C8-70D6F1D31847}" type="datetime1">
              <a:rPr lang="pt-PT" smtClean="0"/>
              <a:t>21-03-2014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dirty="0" smtClean="0"/>
              <a:t>Pós-Graduação Gestão de projetos</a:t>
            </a:r>
            <a:endParaRPr lang="pt-PT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t-PT" smtClean="0"/>
              <a:t>ISEG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0141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9567"/>
            <a:ext cx="2286000" cy="6048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76200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21772" y="179388"/>
            <a:ext cx="7055427" cy="963612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2298713" cy="602593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021772" y="274638"/>
            <a:ext cx="7055427" cy="7045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77724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21772" y="274638"/>
            <a:ext cx="7055427" cy="7045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3829050" cy="48310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95400"/>
            <a:ext cx="3810000" cy="48310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021772" y="274638"/>
            <a:ext cx="7055427" cy="70459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228600" y="1341438"/>
            <a:ext cx="38100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981200"/>
            <a:ext cx="3810000" cy="4144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67200" y="1331025"/>
            <a:ext cx="38100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267200" y="1981200"/>
            <a:ext cx="3810000" cy="4144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21772" y="274638"/>
            <a:ext cx="7055427" cy="7045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21772" y="274638"/>
            <a:ext cx="7055427" cy="7045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295400"/>
            <a:ext cx="77724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1772" y="179388"/>
            <a:ext cx="7055427" cy="963612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953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3716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021772" y="179388"/>
            <a:ext cx="7055427" cy="963612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535113"/>
            <a:ext cx="38100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174874"/>
            <a:ext cx="3810000" cy="4302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67200" y="1535113"/>
            <a:ext cx="38100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67200" y="2174874"/>
            <a:ext cx="3810000" cy="4302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021772" y="179388"/>
            <a:ext cx="7055427" cy="963612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21772" y="179388"/>
            <a:ext cx="7055427" cy="963612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5847303"/>
            <a:ext cx="900545" cy="860029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E7703EC-81DA-44A6-9139-B67CE6EAA507}" type="datetime1">
              <a:rPr lang="en-US" smtClean="0"/>
              <a:pPr/>
              <a:t>3/21/2014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09" r:id="rId12"/>
    <p:sldLayoutId id="2147483710" r:id="rId13"/>
    <p:sldLayoutId id="2147483712" r:id="rId14"/>
    <p:sldLayoutId id="2147483713" r:id="rId15"/>
    <p:sldLayoutId id="2147483714" r:id="rId16"/>
    <p:sldLayoutId id="2147483716" r:id="rId17"/>
    <p:sldLayoutId id="2147483718" r:id="rId18"/>
    <p:sldLayoutId id="2147483719" r:id="rId1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543800" cy="685800"/>
          </a:xfrm>
        </p:spPr>
        <p:txBody>
          <a:bodyPr anchor="ctr" anchorCtr="0"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PT" sz="3800" b="1" dirty="0" smtClean="0"/>
              <a:t>Fundamentos de UML</a:t>
            </a:r>
            <a:endParaRPr lang="pt-PT" sz="3800" b="1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133600" y="2743200"/>
            <a:ext cx="6096000" cy="609600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PT" sz="2800" b="1" dirty="0" smtClean="0"/>
              <a:t>UML (Diagrama de Estados)</a:t>
            </a:r>
            <a:endParaRPr lang="pt-PT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248400" y="6245423"/>
            <a:ext cx="19812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+mn-cs"/>
              </a:rPr>
              <a:t>ISEG – </a:t>
            </a:r>
            <a:r>
              <a:rPr lang="pt-PT" sz="14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+mn-cs"/>
              </a:rPr>
              <a:t>Out. 2013</a:t>
            </a:r>
            <a:endParaRPr lang="pt-PT" sz="1400" dirty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48400" y="5765292"/>
            <a:ext cx="198120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ct val="20000"/>
              </a:spcBef>
              <a:defRPr/>
            </a:pPr>
            <a:r>
              <a:rPr lang="pt-PT" sz="1200" b="1" kern="0" dirty="0">
                <a:latin typeface="+mn-lt"/>
                <a:cs typeface="+mn-cs"/>
              </a:rPr>
              <a:t>Fernando A. </a:t>
            </a:r>
            <a:r>
              <a:rPr lang="pt-PT" sz="1200" b="1" kern="0" dirty="0" smtClean="0">
                <a:latin typeface="+mn-lt"/>
                <a:cs typeface="+mn-cs"/>
              </a:rPr>
              <a:t>Pereira</a:t>
            </a:r>
          </a:p>
          <a:p>
            <a:pPr algn="r">
              <a:spcBef>
                <a:spcPct val="20000"/>
              </a:spcBef>
              <a:defRPr/>
            </a:pPr>
            <a:r>
              <a:rPr lang="pt-PT" sz="1100" kern="0" dirty="0" smtClean="0">
                <a:solidFill>
                  <a:schemeClr val="tx1">
                    <a:lumMod val="85000"/>
                  </a:schemeClr>
                </a:solidFill>
                <a:latin typeface="+mn-lt"/>
                <a:cs typeface="+mn-cs"/>
              </a:rPr>
              <a:t>fnap@hotmail.com</a:t>
            </a:r>
            <a:endParaRPr lang="pt-PT" sz="1100" kern="0" dirty="0">
              <a:solidFill>
                <a:schemeClr val="tx1">
                  <a:lumMod val="8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030" name="Picture 6" descr="http://upload.wikimedia.org/wikipedia/en/2/2d/UML_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29836"/>
            <a:ext cx="3436784" cy="2443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dirty="0" smtClean="0"/>
              <a:t>Agrupamento de Estados</a:t>
            </a:r>
            <a:endParaRPr lang="pt-PT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3048000" cy="2971800"/>
          </a:xfrm>
        </p:spPr>
        <p:txBody>
          <a:bodyPr>
            <a:noAutofit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600" dirty="0" smtClean="0"/>
              <a:t>Como o cliente pode desistir da encomenda, o objeto encomenda pode passar para o Estado de “Cancelada” por solicitação do cliente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600" dirty="0" smtClean="0"/>
              <a:t>A transição para Cancelado pode realizar-se a partir de três estados distintos </a:t>
            </a:r>
            <a:r>
              <a:rPr lang="pt-PT" sz="1600" b="1" dirty="0" smtClean="0"/>
              <a:t>“Receção”</a:t>
            </a:r>
            <a:r>
              <a:rPr lang="pt-PT" sz="1600" dirty="0" smtClean="0"/>
              <a:t>, </a:t>
            </a:r>
            <a:r>
              <a:rPr lang="pt-PT" sz="1600" b="1" dirty="0" smtClean="0"/>
              <a:t>“Preparação”</a:t>
            </a:r>
            <a:r>
              <a:rPr lang="pt-PT" sz="1600" dirty="0" smtClean="0"/>
              <a:t> e </a:t>
            </a:r>
            <a:r>
              <a:rPr lang="pt-PT" sz="1600" b="1" dirty="0" smtClean="0"/>
              <a:t>“Verificação”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838200"/>
            <a:ext cx="4962330" cy="5822751"/>
          </a:xfrm>
          <a:prstGeom prst="rect">
            <a:avLst/>
          </a:prstGeom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57200" y="4876800"/>
            <a:ext cx="3048000" cy="12796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1600" dirty="0" smtClean="0"/>
              <a:t>Este facto pode ser representado de uma forma mais simples, através da utilização do </a:t>
            </a:r>
            <a:r>
              <a:rPr lang="pt-PT" sz="1600" b="1" dirty="0" smtClean="0"/>
              <a:t>Superestado</a:t>
            </a:r>
          </a:p>
        </p:txBody>
      </p:sp>
    </p:spTree>
    <p:extLst>
      <p:ext uri="{BB962C8B-B14F-4D97-AF65-F5344CB8AC3E}">
        <p14:creationId xmlns:p14="http://schemas.microsoft.com/office/powerpoint/2010/main" val="14286929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dirty="0" smtClean="0"/>
              <a:t>Agrupamento de Estados</a:t>
            </a:r>
            <a:endParaRPr lang="pt-PT" sz="3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143000"/>
            <a:ext cx="4805561" cy="5638800"/>
          </a:xfrm>
          <a:prstGeom prst="rect">
            <a:avLst/>
          </a:prstGeom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016662" y="1143000"/>
            <a:ext cx="2514600" cy="3047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1600" b="1" dirty="0" smtClean="0"/>
              <a:t>Com Superestado</a:t>
            </a: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0" y="1219201"/>
            <a:ext cx="2514600" cy="3047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1600" b="1" dirty="0" smtClean="0"/>
              <a:t>Sem Superestado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4800" y="1066800"/>
            <a:ext cx="4832924" cy="5791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035" y="258835"/>
            <a:ext cx="884165" cy="88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0792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 animBg="1"/>
      <p:bldP spid="1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371600"/>
            <a:ext cx="7772400" cy="5029200"/>
          </a:xfrm>
        </p:spPr>
        <p:txBody>
          <a:bodyPr>
            <a:noAutofit/>
          </a:bodyPr>
          <a:lstStyle/>
          <a:p>
            <a:pPr marL="457200" indent="-342900">
              <a:lnSpc>
                <a:spcPct val="11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PT" sz="1700" dirty="0" smtClean="0"/>
              <a:t>Qual a finalidade do diagrama de estados?</a:t>
            </a:r>
          </a:p>
          <a:p>
            <a:pPr marL="457200" indent="-342900">
              <a:lnSpc>
                <a:spcPct val="11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PT" sz="1700" dirty="0" smtClean="0"/>
              <a:t>O que é um estado?</a:t>
            </a:r>
          </a:p>
          <a:p>
            <a:pPr marL="457200" indent="-342900">
              <a:lnSpc>
                <a:spcPct val="11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PT" sz="1700" dirty="0" smtClean="0"/>
              <a:t>Quantos diagramas de estado são necessários especificar num modelo de um sistema de informação?</a:t>
            </a:r>
          </a:p>
          <a:p>
            <a:pPr marL="457200" indent="-342900">
              <a:lnSpc>
                <a:spcPct val="11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PT" sz="1700" dirty="0" smtClean="0"/>
              <a:t>Quais os elementos de modelação que constam de um diagrama de estados?</a:t>
            </a:r>
          </a:p>
          <a:p>
            <a:pPr marL="457200" indent="-342900">
              <a:lnSpc>
                <a:spcPct val="11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PT" sz="1700" dirty="0" smtClean="0"/>
              <a:t>Que símbolo utiliza para representar graficamente um estado?</a:t>
            </a:r>
          </a:p>
          <a:p>
            <a:pPr marL="457200" indent="-342900">
              <a:lnSpc>
                <a:spcPct val="11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PT" sz="1700" dirty="0" smtClean="0"/>
              <a:t>Em que momentos podem ser executadas as operações associadas a um estado?</a:t>
            </a:r>
          </a:p>
          <a:p>
            <a:pPr marL="457200" indent="-342900">
              <a:lnSpc>
                <a:spcPct val="11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PT" sz="1700" dirty="0" smtClean="0"/>
              <a:t>Como se representa graficamente a transição entre estados?</a:t>
            </a:r>
          </a:p>
          <a:p>
            <a:pPr marL="457200" indent="-342900">
              <a:lnSpc>
                <a:spcPct val="11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PT" sz="1700" dirty="0" smtClean="0"/>
              <a:t>O que é um superestado?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021772" y="179388"/>
            <a:ext cx="7360228" cy="963612"/>
          </a:xfrm>
        </p:spPr>
        <p:txBody>
          <a:bodyPr/>
          <a:lstStyle/>
          <a:p>
            <a:r>
              <a:rPr lang="pt-PT" sz="3600" dirty="0" smtClean="0"/>
              <a:t>Perguntas de Revisão</a:t>
            </a:r>
            <a:endParaRPr lang="pt-PT" sz="3600" dirty="0"/>
          </a:p>
        </p:txBody>
      </p:sp>
    </p:spTree>
    <p:extLst>
      <p:ext uri="{BB962C8B-B14F-4D97-AF65-F5344CB8AC3E}">
        <p14:creationId xmlns:p14="http://schemas.microsoft.com/office/powerpoint/2010/main" val="18532390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371600"/>
            <a:ext cx="7772400" cy="5029200"/>
          </a:xfrm>
        </p:spPr>
        <p:txBody>
          <a:bodyPr>
            <a:noAutofit/>
          </a:bodyPr>
          <a:lstStyle/>
          <a:p>
            <a:pPr marL="114300" indent="0">
              <a:lnSpc>
                <a:spcPct val="114000"/>
              </a:lnSpc>
              <a:spcAft>
                <a:spcPts val="600"/>
              </a:spcAft>
              <a:buNone/>
            </a:pPr>
            <a:r>
              <a:rPr lang="pt-PT" sz="2000" b="1" cap="all" dirty="0" smtClean="0"/>
              <a:t>Mauro Nunes e Henrique O’Neill</a:t>
            </a:r>
            <a:r>
              <a:rPr lang="pt-PT" sz="2000" dirty="0" smtClean="0"/>
              <a:t>, Fundamentos de UML 7ª Edição, FCA (2004), ISBN: 978-972-722-4814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021772" y="179388"/>
            <a:ext cx="7360228" cy="963612"/>
          </a:xfrm>
        </p:spPr>
        <p:txBody>
          <a:bodyPr/>
          <a:lstStyle/>
          <a:p>
            <a:r>
              <a:rPr lang="pt-PT" sz="3600" dirty="0" smtClean="0"/>
              <a:t>Bibliografia</a:t>
            </a:r>
            <a:endParaRPr lang="pt-PT" sz="3600" dirty="0"/>
          </a:p>
        </p:txBody>
      </p:sp>
    </p:spTree>
    <p:extLst>
      <p:ext uri="{BB962C8B-B14F-4D97-AF65-F5344CB8AC3E}">
        <p14:creationId xmlns:p14="http://schemas.microsoft.com/office/powerpoint/2010/main" val="26106980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Documents and Settings\po150035\Local Settings\Temporary Internet Files\Content.IE5\KXUF09I3\MPj0390083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276600"/>
            <a:ext cx="2348179" cy="274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685800" y="1828800"/>
            <a:ext cx="4114800" cy="12192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Obrigado Pela Vossa Atenção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85800" y="3581400"/>
            <a:ext cx="4114800" cy="9906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5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Questões?</a:t>
            </a:r>
            <a:endParaRPr kumimoji="0" lang="pt-PT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1772" y="274638"/>
            <a:ext cx="7360228" cy="704593"/>
          </a:xfrm>
        </p:spPr>
        <p:txBody>
          <a:bodyPr/>
          <a:lstStyle/>
          <a:p>
            <a:pPr algn="r"/>
            <a:r>
              <a:rPr lang="pt-PT" sz="3800" dirty="0" smtClean="0"/>
              <a:t>Sumário</a:t>
            </a:r>
            <a:endParaRPr lang="pt-PT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799"/>
            <a:ext cx="8153400" cy="2133601"/>
          </a:xfrm>
        </p:spPr>
        <p:txBody>
          <a:bodyPr>
            <a:noAutofit/>
          </a:bodyPr>
          <a:lstStyle/>
          <a:p>
            <a:r>
              <a:rPr lang="pt-PT" b="1" dirty="0" smtClean="0"/>
              <a:t>Diagramas de Estados</a:t>
            </a:r>
          </a:p>
          <a:p>
            <a:pPr lvl="1"/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Conceitos e Aplicação</a:t>
            </a:r>
          </a:p>
          <a:p>
            <a:pPr lvl="1"/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Exemplo de Utilização: Sistema de Encomenda de Pizzas Pela Internet</a:t>
            </a:r>
          </a:p>
          <a:p>
            <a:pPr lvl="1"/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Questões de Revisão</a:t>
            </a:r>
            <a:endParaRPr lang="pt-P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Exercício Complementares: Sistema Requisição Publicações em Biblioteca</a:t>
            </a:r>
            <a:endParaRPr lang="pt-P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4198391"/>
            <a:ext cx="4800600" cy="1211809"/>
          </a:xfrm>
        </p:spPr>
        <p:txBody>
          <a:bodyPr lIns="36000" tIns="36000" rIns="36000" bIns="36000">
            <a:noAutofit/>
          </a:bodyPr>
          <a:lstStyle/>
          <a:p>
            <a:pPr marL="0" indent="0" algn="ctr">
              <a:buNone/>
            </a:pPr>
            <a:r>
              <a:rPr lang="pt-PT" sz="3200" b="1" dirty="0" smtClean="0"/>
              <a:t>Diagramas de Estados</a:t>
            </a:r>
          </a:p>
          <a:p>
            <a:pPr marL="0" indent="0" algn="ctr">
              <a:buNone/>
            </a:pPr>
            <a:r>
              <a:rPr lang="pt-PT" sz="3600" b="1" dirty="0" smtClean="0"/>
              <a:t> </a:t>
            </a:r>
            <a:r>
              <a:rPr lang="pt-PT" sz="2800" b="1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pt-PT" sz="2800" b="1" dirty="0" err="1" smtClean="0">
                <a:solidFill>
                  <a:schemeClr val="bg1">
                    <a:lumMod val="50000"/>
                  </a:schemeClr>
                </a:solidFill>
              </a:rPr>
              <a:t>Statechart</a:t>
            </a:r>
            <a:r>
              <a:rPr lang="pt-PT" sz="28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t-PT" sz="2800" b="1" dirty="0" err="1" smtClean="0">
                <a:solidFill>
                  <a:schemeClr val="bg1">
                    <a:lumMod val="50000"/>
                  </a:schemeClr>
                </a:solidFill>
              </a:rPr>
              <a:t>Diagram</a:t>
            </a:r>
            <a:r>
              <a:rPr lang="pt-PT" sz="2800" b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pt-PT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" name="Picture 2" descr="http://www.edrawsoft.com/images/software/UML-Statechart_ful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59" y="3124200"/>
            <a:ext cx="2845796" cy="20116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dirty="0" smtClean="0"/>
              <a:t>Utilização do Diagrama de Estados</a:t>
            </a:r>
            <a:endParaRPr lang="pt-PT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9125" y="2895600"/>
            <a:ext cx="7620000" cy="1524000"/>
          </a:xfrm>
        </p:spPr>
        <p:txBody>
          <a:bodyPr>
            <a:noAutofit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800" dirty="0" smtClean="0"/>
              <a:t>Um</a:t>
            </a:r>
            <a:r>
              <a:rPr lang="pt-PT" sz="1800" b="1" dirty="0" smtClean="0"/>
              <a:t> Estado </a:t>
            </a:r>
            <a:r>
              <a:rPr lang="pt-PT" sz="1800" dirty="0" smtClean="0"/>
              <a:t>representa uma </a:t>
            </a:r>
            <a:r>
              <a:rPr lang="pt-PT" sz="1800" b="1" dirty="0" smtClean="0"/>
              <a:t>situação estável de um objeto</a:t>
            </a:r>
            <a:r>
              <a:rPr lang="pt-PT" sz="1800" dirty="0" smtClean="0"/>
              <a:t> que se prolonga durante um determinado intervalo: </a:t>
            </a:r>
          </a:p>
          <a:p>
            <a:pPr lvl="1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600" dirty="0" smtClean="0"/>
              <a:t>Durante esse período o objeto não sofre estímulos externos</a:t>
            </a:r>
          </a:p>
          <a:p>
            <a:pPr lvl="1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600" dirty="0"/>
              <a:t>N</a:t>
            </a:r>
            <a:r>
              <a:rPr lang="pt-PT" sz="1600" dirty="0" smtClean="0"/>
              <a:t>em os seus atributos sofrem qualquer alteração de valor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69232" y="1472045"/>
            <a:ext cx="7620000" cy="10945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1800" dirty="0" smtClean="0"/>
              <a:t>O </a:t>
            </a:r>
            <a:r>
              <a:rPr lang="pt-PT" sz="1800" b="1" dirty="0" smtClean="0"/>
              <a:t>Diagrama de Estados </a:t>
            </a:r>
            <a:r>
              <a:rPr lang="pt-PT" sz="1800" dirty="0" smtClean="0"/>
              <a:t>descreve o</a:t>
            </a:r>
            <a:r>
              <a:rPr lang="pt-PT" sz="1800" b="1" dirty="0" smtClean="0"/>
              <a:t> comportamento</a:t>
            </a:r>
            <a:r>
              <a:rPr lang="pt-PT" sz="1800" dirty="0" smtClean="0"/>
              <a:t> </a:t>
            </a:r>
            <a:r>
              <a:rPr lang="pt-PT" sz="1800" b="1" dirty="0" smtClean="0"/>
              <a:t>de um objeto</a:t>
            </a:r>
            <a:r>
              <a:rPr lang="pt-PT" sz="1800" dirty="0" smtClean="0"/>
              <a:t>, enquanto que o </a:t>
            </a:r>
            <a:r>
              <a:rPr lang="pt-PT" sz="1800" b="1" dirty="0" smtClean="0"/>
              <a:t>Diagrama de Atividades</a:t>
            </a:r>
            <a:r>
              <a:rPr lang="pt-PT" sz="1800" dirty="0" smtClean="0"/>
              <a:t> descreve o comportamento do </a:t>
            </a:r>
            <a:r>
              <a:rPr lang="pt-PT" sz="1800" b="1" dirty="0" smtClean="0"/>
              <a:t>processo, </a:t>
            </a:r>
            <a:r>
              <a:rPr lang="pt-PT" sz="1800" dirty="0" smtClean="0"/>
              <a:t>mas graficamente ambos os diagramas são idênticos.</a:t>
            </a: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457200" y="47244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800" dirty="0" smtClean="0"/>
              <a:t>Na modelação de um sistema de informação deve criar-se</a:t>
            </a:r>
            <a:r>
              <a:rPr lang="pt-PT" sz="1800" b="1" dirty="0" smtClean="0"/>
              <a:t> um Diagrama de Estados para cada classe de objetos que tenha um comportamento dinâmico</a:t>
            </a:r>
            <a:r>
              <a:rPr lang="pt-PT" sz="1800" dirty="0" smtClean="0"/>
              <a:t> relevante.</a:t>
            </a:r>
            <a:endParaRPr lang="pt-PT" sz="1600" dirty="0" smtClean="0"/>
          </a:p>
        </p:txBody>
      </p:sp>
    </p:spTree>
    <p:extLst>
      <p:ext uri="{BB962C8B-B14F-4D97-AF65-F5344CB8AC3E}">
        <p14:creationId xmlns:p14="http://schemas.microsoft.com/office/powerpoint/2010/main" val="25452734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dirty="0" smtClean="0"/>
              <a:t>Utilização do Diagrama de Estados</a:t>
            </a:r>
            <a:endParaRPr lang="pt-PT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2590800"/>
          </a:xfrm>
        </p:spPr>
        <p:txBody>
          <a:bodyPr>
            <a:noAutofit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800" dirty="0" smtClean="0"/>
              <a:t>No processo de </a:t>
            </a:r>
            <a:r>
              <a:rPr lang="pt-PT" sz="1800" b="1" dirty="0" smtClean="0"/>
              <a:t>Encomenda de Pizzas</a:t>
            </a:r>
            <a:r>
              <a:rPr lang="pt-PT" sz="1800" dirty="0" smtClean="0"/>
              <a:t> existem classes de objetos com graus diversos de interação dinâmica</a:t>
            </a:r>
          </a:p>
          <a:p>
            <a:pPr lvl="1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600" dirty="0" smtClean="0"/>
              <a:t>Os objetos da </a:t>
            </a:r>
            <a:r>
              <a:rPr lang="pt-PT" sz="1600" b="1" dirty="0" smtClean="0"/>
              <a:t>Classe Loja são muito estáveis</a:t>
            </a:r>
            <a:r>
              <a:rPr lang="pt-PT" sz="1600" dirty="0" smtClean="0"/>
              <a:t> não sofrendo alterações no valor dos seus atributos durante o funcionamento do sistema de informação</a:t>
            </a:r>
          </a:p>
          <a:p>
            <a:pPr lvl="1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600" dirty="0" smtClean="0"/>
              <a:t>Os objetos da </a:t>
            </a:r>
            <a:r>
              <a:rPr lang="pt-PT" sz="1600" b="1" dirty="0" smtClean="0"/>
              <a:t>Classe Encomenda são muito dinâmicos</a:t>
            </a:r>
            <a:r>
              <a:rPr lang="pt-PT" sz="1600" dirty="0" smtClean="0"/>
              <a:t>, têm um ciclo de vida curto, mas os seus atributos sofrem várias alterações (o objeto muda de estado várias vezes) e é necessário controlar cada uma das etapas intermédias do processo de satisfação dessa encomenda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endParaRPr lang="pt-PT" sz="16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457199" y="4114800"/>
            <a:ext cx="7620000" cy="76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1800" dirty="0" smtClean="0"/>
              <a:t>Os </a:t>
            </a:r>
            <a:r>
              <a:rPr lang="pt-PT" sz="1800" b="1" dirty="0" smtClean="0"/>
              <a:t>símbolos usados</a:t>
            </a:r>
            <a:r>
              <a:rPr lang="pt-PT" sz="1800" dirty="0" smtClean="0"/>
              <a:t> no diagrama de estados permitem descrever os diversos estados e transições pelos quais o objeto passa no âmbito do sistema</a:t>
            </a:r>
          </a:p>
        </p:txBody>
      </p:sp>
      <p:sp>
        <p:nvSpPr>
          <p:cNvPr id="2" name="Oval 1"/>
          <p:cNvSpPr/>
          <p:nvPr/>
        </p:nvSpPr>
        <p:spPr>
          <a:xfrm>
            <a:off x="3276600" y="5215082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TextBox 2"/>
          <p:cNvSpPr txBox="1"/>
          <p:nvPr/>
        </p:nvSpPr>
        <p:spPr>
          <a:xfrm>
            <a:off x="484910" y="5182816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Inicio do diagrama</a:t>
            </a:r>
            <a:endParaRPr lang="pt-PT" dirty="0"/>
          </a:p>
        </p:txBody>
      </p:sp>
      <p:sp>
        <p:nvSpPr>
          <p:cNvPr id="13" name="TextBox 12"/>
          <p:cNvSpPr txBox="1"/>
          <p:nvPr/>
        </p:nvSpPr>
        <p:spPr>
          <a:xfrm>
            <a:off x="491835" y="5873234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Transição entre estados</a:t>
            </a:r>
            <a:endParaRPr lang="pt-PT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200400" y="60579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37365" y="5182816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Estado</a:t>
            </a:r>
            <a:endParaRPr lang="pt-PT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5873234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Fim do diagrama</a:t>
            </a:r>
            <a:endParaRPr lang="pt-PT" dirty="0"/>
          </a:p>
        </p:txBody>
      </p:sp>
      <p:grpSp>
        <p:nvGrpSpPr>
          <p:cNvPr id="20" name="Group 19"/>
          <p:cNvGrpSpPr/>
          <p:nvPr/>
        </p:nvGrpSpPr>
        <p:grpSpPr>
          <a:xfrm>
            <a:off x="7325592" y="5825835"/>
            <a:ext cx="457200" cy="457200"/>
            <a:chOff x="7100455" y="5825835"/>
            <a:chExt cx="457200" cy="457200"/>
          </a:xfrm>
        </p:grpSpPr>
        <p:sp>
          <p:nvSpPr>
            <p:cNvPr id="18" name="Oval 17"/>
            <p:cNvSpPr/>
            <p:nvPr/>
          </p:nvSpPr>
          <p:spPr>
            <a:xfrm>
              <a:off x="7177424" y="5904949"/>
              <a:ext cx="3048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9" name="Oval 18"/>
            <p:cNvSpPr/>
            <p:nvPr/>
          </p:nvSpPr>
          <p:spPr>
            <a:xfrm>
              <a:off x="7100455" y="5825835"/>
              <a:ext cx="457200" cy="457200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21" name="Rounded Rectangle 20"/>
          <p:cNvSpPr/>
          <p:nvPr/>
        </p:nvSpPr>
        <p:spPr>
          <a:xfrm>
            <a:off x="7100455" y="5215082"/>
            <a:ext cx="907475" cy="33706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571386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dirty="0" smtClean="0"/>
              <a:t>O Conceito de Estado</a:t>
            </a:r>
            <a:endParaRPr lang="pt-PT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48350"/>
            <a:ext cx="7620000" cy="1299732"/>
          </a:xfrm>
        </p:spPr>
        <p:txBody>
          <a:bodyPr>
            <a:noAutofit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600" dirty="0"/>
              <a:t>Um</a:t>
            </a:r>
            <a:r>
              <a:rPr lang="pt-PT" sz="1600" b="1" dirty="0"/>
              <a:t> Estado </a:t>
            </a:r>
            <a:r>
              <a:rPr lang="pt-PT" sz="1600" dirty="0"/>
              <a:t>representa uma </a:t>
            </a:r>
            <a:r>
              <a:rPr lang="pt-PT" sz="1600" b="1" dirty="0"/>
              <a:t>situação estável de um objeto</a:t>
            </a:r>
            <a:endParaRPr lang="pt-PT" sz="1600" dirty="0" smtClean="0"/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600" dirty="0" smtClean="0"/>
              <a:t>O </a:t>
            </a:r>
            <a:r>
              <a:rPr lang="pt-PT" sz="1600" b="1" dirty="0" smtClean="0"/>
              <a:t>Estado</a:t>
            </a:r>
            <a:r>
              <a:rPr lang="pt-PT" sz="1600" dirty="0" smtClean="0"/>
              <a:t> é representado por um retângulo de cantos arredondados com um identificador e um compartimento para descrever as operações que são executadas nesse estado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685800" y="3038764"/>
            <a:ext cx="2739738" cy="1408484"/>
            <a:chOff x="2822862" y="2672834"/>
            <a:chExt cx="2739738" cy="1408484"/>
          </a:xfrm>
        </p:grpSpPr>
        <p:sp>
          <p:nvSpPr>
            <p:cNvPr id="21" name="Rounded Rectangle 20"/>
            <p:cNvSpPr/>
            <p:nvPr/>
          </p:nvSpPr>
          <p:spPr>
            <a:xfrm>
              <a:off x="2822862" y="2672834"/>
              <a:ext cx="2739738" cy="1408484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PT" sz="16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930235" y="2743200"/>
              <a:ext cx="24799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600" i="1" dirty="0" smtClean="0"/>
                <a:t>Nome do Estado</a:t>
              </a:r>
              <a:endParaRPr lang="pt-PT" sz="1600" i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30235" y="3271982"/>
              <a:ext cx="2479965" cy="69041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pt-PT" sz="1600" i="1" dirty="0" smtClean="0"/>
                <a:t>Descrição das operações que são executadas</a:t>
              </a:r>
              <a:endParaRPr lang="pt-PT" sz="1600" i="1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930235" y="3187104"/>
              <a:ext cx="247996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Content Placeholder 4"/>
          <p:cNvSpPr txBox="1">
            <a:spLocks/>
          </p:cNvSpPr>
          <p:nvPr/>
        </p:nvSpPr>
        <p:spPr>
          <a:xfrm>
            <a:off x="3604611" y="2667000"/>
            <a:ext cx="4579961" cy="2161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just">
              <a:lnSpc>
                <a:spcPct val="114000"/>
              </a:lnSpc>
              <a:spcBef>
                <a:spcPts val="0"/>
              </a:spcBef>
            </a:pPr>
            <a:r>
              <a:rPr lang="pt-PT" sz="1600" dirty="0" smtClean="0"/>
              <a:t>As </a:t>
            </a:r>
            <a:r>
              <a:rPr lang="pt-PT" sz="1600" b="1" dirty="0" smtClean="0"/>
              <a:t>operaçõe</a:t>
            </a:r>
            <a:r>
              <a:rPr lang="pt-PT" sz="1600" dirty="0" smtClean="0"/>
              <a:t>s associadas aos estados </a:t>
            </a:r>
            <a:r>
              <a:rPr lang="pt-PT" sz="1600" b="1" dirty="0" smtClean="0"/>
              <a:t>designam-se por atividades</a:t>
            </a:r>
            <a:r>
              <a:rPr lang="pt-PT" sz="1600" dirty="0" smtClean="0"/>
              <a:t>.</a:t>
            </a:r>
          </a:p>
          <a:p>
            <a:pPr marL="177800" indent="-177800" algn="just">
              <a:lnSpc>
                <a:spcPct val="114000"/>
              </a:lnSpc>
              <a:spcBef>
                <a:spcPts val="0"/>
              </a:spcBef>
            </a:pPr>
            <a:r>
              <a:rPr lang="pt-PT" sz="1600" dirty="0" smtClean="0"/>
              <a:t>As atividades podem ser </a:t>
            </a:r>
            <a:r>
              <a:rPr lang="pt-PT" sz="1600" b="1" dirty="0" smtClean="0"/>
              <a:t>executadas em 4 momentos</a:t>
            </a:r>
            <a:r>
              <a:rPr lang="pt-PT" sz="1600" dirty="0" smtClean="0"/>
              <a:t> distintos:</a:t>
            </a:r>
          </a:p>
          <a:p>
            <a:pPr marL="450850" lvl="1" indent="-177800" algn="just">
              <a:lnSpc>
                <a:spcPct val="114000"/>
              </a:lnSpc>
              <a:spcBef>
                <a:spcPts val="0"/>
              </a:spcBef>
            </a:pPr>
            <a:r>
              <a:rPr lang="pt-PT" sz="1400" dirty="0" smtClean="0">
                <a:solidFill>
                  <a:schemeClr val="bg1">
                    <a:lumMod val="65000"/>
                  </a:schemeClr>
                </a:solidFill>
              </a:rPr>
              <a:t>No inicio do estado </a:t>
            </a:r>
            <a:r>
              <a:rPr lang="pt-PT" sz="1400" b="1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pt-PT" sz="1400" b="1" dirty="0" err="1" smtClean="0">
                <a:solidFill>
                  <a:schemeClr val="bg1">
                    <a:lumMod val="65000"/>
                  </a:schemeClr>
                </a:solidFill>
              </a:rPr>
              <a:t>entry</a:t>
            </a:r>
            <a:r>
              <a:rPr lang="pt-PT" sz="1400" b="1" dirty="0" smtClean="0">
                <a:solidFill>
                  <a:schemeClr val="bg1">
                    <a:lumMod val="65000"/>
                  </a:schemeClr>
                </a:solidFill>
              </a:rPr>
              <a:t> /)</a:t>
            </a:r>
          </a:p>
          <a:p>
            <a:pPr marL="450850" lvl="1" indent="-177800" algn="just">
              <a:lnSpc>
                <a:spcPct val="114000"/>
              </a:lnSpc>
              <a:spcBef>
                <a:spcPts val="0"/>
              </a:spcBef>
            </a:pPr>
            <a:r>
              <a:rPr lang="pt-PT" sz="1400" dirty="0" smtClean="0">
                <a:solidFill>
                  <a:schemeClr val="bg1">
                    <a:lumMod val="65000"/>
                  </a:schemeClr>
                </a:solidFill>
              </a:rPr>
              <a:t>Durante o estado </a:t>
            </a:r>
            <a:r>
              <a:rPr lang="pt-PT" sz="1400" b="1" dirty="0" smtClean="0">
                <a:solidFill>
                  <a:schemeClr val="bg1">
                    <a:lumMod val="65000"/>
                  </a:schemeClr>
                </a:solidFill>
              </a:rPr>
              <a:t>(do /)</a:t>
            </a:r>
          </a:p>
          <a:p>
            <a:pPr marL="450850" lvl="1" indent="-177800" algn="just">
              <a:lnSpc>
                <a:spcPct val="114000"/>
              </a:lnSpc>
              <a:spcBef>
                <a:spcPts val="0"/>
              </a:spcBef>
            </a:pPr>
            <a:r>
              <a:rPr lang="pt-PT" sz="1400" dirty="0" smtClean="0">
                <a:solidFill>
                  <a:schemeClr val="bg1">
                    <a:lumMod val="65000"/>
                  </a:schemeClr>
                </a:solidFill>
              </a:rPr>
              <a:t>Imediatamente antes da transição de estado </a:t>
            </a:r>
            <a:r>
              <a:rPr lang="pt-PT" sz="1400" b="1" dirty="0" smtClean="0">
                <a:solidFill>
                  <a:schemeClr val="bg1">
                    <a:lumMod val="65000"/>
                  </a:schemeClr>
                </a:solidFill>
              </a:rPr>
              <a:t>(exit / )</a:t>
            </a:r>
          </a:p>
          <a:p>
            <a:pPr marL="450850" lvl="1" indent="-177800" algn="just">
              <a:lnSpc>
                <a:spcPct val="114000"/>
              </a:lnSpc>
              <a:spcBef>
                <a:spcPts val="0"/>
              </a:spcBef>
            </a:pPr>
            <a:r>
              <a:rPr lang="pt-PT" sz="1400" dirty="0" smtClean="0">
                <a:solidFill>
                  <a:schemeClr val="bg1">
                    <a:lumMod val="65000"/>
                  </a:schemeClr>
                </a:solidFill>
              </a:rPr>
              <a:t>Em resposta a um estimulo </a:t>
            </a:r>
            <a:r>
              <a:rPr lang="pt-PT" sz="1400" b="1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pt-PT" sz="1400" b="1" dirty="0" err="1" smtClean="0">
                <a:solidFill>
                  <a:schemeClr val="bg1">
                    <a:lumMod val="65000"/>
                  </a:schemeClr>
                </a:solidFill>
              </a:rPr>
              <a:t>on</a:t>
            </a:r>
            <a:r>
              <a:rPr lang="pt-PT" sz="14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400" b="1" dirty="0" err="1" smtClean="0">
                <a:solidFill>
                  <a:schemeClr val="bg1">
                    <a:lumMod val="65000"/>
                  </a:schemeClr>
                </a:solidFill>
              </a:rPr>
              <a:t>event</a:t>
            </a:r>
            <a:r>
              <a:rPr lang="pt-PT" sz="1400" b="1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</p:txBody>
      </p:sp>
      <p:sp>
        <p:nvSpPr>
          <p:cNvPr id="25" name="Content Placeholder 4"/>
          <p:cNvSpPr txBox="1">
            <a:spLocks/>
          </p:cNvSpPr>
          <p:nvPr/>
        </p:nvSpPr>
        <p:spPr>
          <a:xfrm>
            <a:off x="793172" y="5029200"/>
            <a:ext cx="7391399" cy="152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1800" b="1" dirty="0" err="1" smtClean="0"/>
              <a:t>entry</a:t>
            </a:r>
            <a:r>
              <a:rPr lang="pt-PT" sz="1800" b="1" dirty="0" smtClean="0"/>
              <a:t>/ sintaxe: </a:t>
            </a:r>
            <a:r>
              <a:rPr lang="pt-PT" sz="1800" dirty="0" err="1" smtClean="0"/>
              <a:t>entry</a:t>
            </a:r>
            <a:r>
              <a:rPr lang="pt-PT" sz="1800" dirty="0" smtClean="0"/>
              <a:t>/operação</a:t>
            </a:r>
          </a:p>
          <a:p>
            <a:pPr marL="114300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1800" b="1" dirty="0" smtClean="0"/>
              <a:t>do</a:t>
            </a:r>
            <a:r>
              <a:rPr lang="pt-PT" sz="1800" b="1" dirty="0"/>
              <a:t>/ sintaxe:</a:t>
            </a:r>
            <a:r>
              <a:rPr lang="pt-PT" sz="1800" dirty="0"/>
              <a:t> </a:t>
            </a:r>
            <a:r>
              <a:rPr lang="pt-PT" sz="1800" dirty="0" smtClean="0"/>
              <a:t>do/operação                      		</a:t>
            </a:r>
            <a:r>
              <a:rPr lang="pt-PT" sz="1800" b="1" dirty="0" smtClean="0"/>
              <a:t>Ex.</a:t>
            </a:r>
            <a:r>
              <a:rPr lang="pt-PT" sz="1800" dirty="0" smtClean="0"/>
              <a:t> do/Embala itens</a:t>
            </a:r>
          </a:p>
          <a:p>
            <a:pPr marL="114300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1800" b="1" dirty="0" smtClean="0"/>
              <a:t>exit/ sintaxe: </a:t>
            </a:r>
            <a:r>
              <a:rPr lang="pt-PT" sz="1800" dirty="0" smtClean="0"/>
              <a:t>exit/operação                   	</a:t>
            </a:r>
            <a:r>
              <a:rPr lang="pt-PT" sz="1800" b="1" dirty="0" smtClean="0"/>
              <a:t>Ex.</a:t>
            </a:r>
            <a:r>
              <a:rPr lang="pt-PT" sz="1800" dirty="0" smtClean="0"/>
              <a:t> exit/Valida Pagamento</a:t>
            </a:r>
          </a:p>
          <a:p>
            <a:pPr marL="114300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1800" b="1" dirty="0" err="1" smtClean="0"/>
              <a:t>on</a:t>
            </a:r>
            <a:r>
              <a:rPr lang="pt-PT" sz="1800" b="1" dirty="0" smtClean="0"/>
              <a:t> </a:t>
            </a:r>
            <a:r>
              <a:rPr lang="pt-PT" sz="1800" b="1" dirty="0" err="1" smtClean="0"/>
              <a:t>event</a:t>
            </a:r>
            <a:r>
              <a:rPr lang="pt-PT" sz="1800" b="1" dirty="0" smtClean="0"/>
              <a:t> sintaxe:</a:t>
            </a:r>
            <a:r>
              <a:rPr lang="pt-PT" sz="1800" dirty="0" smtClean="0"/>
              <a:t> evento (</a:t>
            </a:r>
            <a:r>
              <a:rPr lang="pt-PT" sz="1800" dirty="0" err="1" smtClean="0"/>
              <a:t>args</a:t>
            </a:r>
            <a:r>
              <a:rPr lang="pt-PT" sz="1800" dirty="0" smtClean="0"/>
              <a:t>) [condição] : /operação</a:t>
            </a:r>
          </a:p>
          <a:p>
            <a:pPr marL="114300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PT" sz="1800" dirty="0" smtClean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062682"/>
            <a:ext cx="652318" cy="65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4754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dirty="0" smtClean="0"/>
              <a:t>O Conceito de Estado</a:t>
            </a:r>
            <a:endParaRPr lang="pt-PT" sz="3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58835"/>
            <a:ext cx="884165" cy="884165"/>
          </a:xfrm>
          <a:prstGeom prst="rect">
            <a:avLst/>
          </a:prstGeom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625185" y="1447800"/>
            <a:ext cx="7528215" cy="4086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1800" b="1" dirty="0" smtClean="0"/>
              <a:t>Diagrama de Estados </a:t>
            </a:r>
            <a:r>
              <a:rPr lang="pt-PT" sz="1800" dirty="0" smtClean="0"/>
              <a:t>para um objeto da</a:t>
            </a:r>
            <a:r>
              <a:rPr lang="pt-PT" sz="1800" b="1" dirty="0" smtClean="0"/>
              <a:t> Classe Encomenda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5185" y="2057400"/>
            <a:ext cx="280381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 smtClean="0"/>
              <a:t>Para cada nova encomenda</a:t>
            </a:r>
          </a:p>
          <a:p>
            <a:endParaRPr lang="pt-PT" sz="1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1400" b="1" dirty="0" smtClean="0"/>
              <a:t>Receção</a:t>
            </a:r>
            <a:r>
              <a:rPr lang="pt-PT" sz="1400" dirty="0" smtClean="0"/>
              <a:t> pedido</a:t>
            </a:r>
          </a:p>
          <a:p>
            <a:pPr marL="541338" lvl="1" indent="-276225">
              <a:buFont typeface="Wingdings" panose="05000000000000000000" pitchFamily="2" charset="2"/>
              <a:buChar char="§"/>
            </a:pPr>
            <a:r>
              <a:rPr lang="pt-PT" sz="1400" dirty="0" smtClean="0"/>
              <a:t>Se a encomenda está incompleta</a:t>
            </a:r>
          </a:p>
          <a:p>
            <a:pPr marL="806450" lvl="3" indent="-276225">
              <a:buFont typeface="Wingdings" panose="05000000000000000000" pitchFamily="2" charset="2"/>
              <a:buChar char="§"/>
              <a:tabLst>
                <a:tab pos="806450" algn="l"/>
              </a:tabLst>
            </a:pPr>
            <a:r>
              <a:rPr lang="pt-PT" sz="1400" dirty="0" smtClean="0"/>
              <a:t>O cliente pede um produto</a:t>
            </a:r>
          </a:p>
          <a:p>
            <a:pPr marL="806450" lvl="3" indent="-276225">
              <a:buFont typeface="Wingdings" panose="05000000000000000000" pitchFamily="2" charset="2"/>
              <a:buChar char="§"/>
              <a:tabLst>
                <a:tab pos="806450" algn="l"/>
              </a:tabLst>
            </a:pPr>
            <a:r>
              <a:rPr lang="pt-PT" sz="1400" dirty="0" smtClean="0"/>
              <a:t>O funcionário verifica se produto existe</a:t>
            </a:r>
          </a:p>
          <a:p>
            <a:pPr marL="541338" lvl="1" indent="-276225">
              <a:buFont typeface="Wingdings" panose="05000000000000000000" pitchFamily="2" charset="2"/>
              <a:buChar char="§"/>
            </a:pPr>
            <a:r>
              <a:rPr lang="pt-PT" sz="1400" dirty="0" smtClean="0"/>
              <a:t>Fim se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1400" b="1" dirty="0" smtClean="0"/>
              <a:t>Preparação</a:t>
            </a:r>
            <a:r>
              <a:rPr lang="pt-PT" sz="1400" dirty="0" smtClean="0"/>
              <a:t> encomenda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PT" sz="1400" dirty="0" smtClean="0"/>
              <a:t>Prepara produtos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PT" sz="1400" dirty="0" smtClean="0"/>
              <a:t>Atura valor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1400" b="1" dirty="0" smtClean="0"/>
              <a:t>Verificação</a:t>
            </a:r>
            <a:r>
              <a:rPr lang="pt-PT" sz="1400" dirty="0" smtClean="0"/>
              <a:t> encomenda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1400" b="1" dirty="0" smtClean="0"/>
              <a:t>Entrega</a:t>
            </a:r>
            <a:r>
              <a:rPr lang="pt-PT" sz="1400" dirty="0" smtClean="0"/>
              <a:t> encomenda</a:t>
            </a:r>
            <a:endParaRPr lang="pt-PT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625185" y="5648960"/>
            <a:ext cx="2803815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1600" cap="small" dirty="0" smtClean="0"/>
              <a:t>Receção, Preparação, Verificação e Entrega são Estados do Objeto Encomenda</a:t>
            </a:r>
            <a:endParaRPr lang="pt-PT" sz="1600" cap="small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0" y="2012439"/>
            <a:ext cx="4724400" cy="446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0829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dirty="0" smtClean="0"/>
              <a:t>Transição entre Estados (1/2)</a:t>
            </a:r>
            <a:endParaRPr lang="pt-PT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7848600" cy="1051202"/>
          </a:xfrm>
        </p:spPr>
        <p:txBody>
          <a:bodyPr>
            <a:noAutofit/>
          </a:bodyPr>
          <a:lstStyle/>
          <a:p>
            <a:pPr marL="114300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1400" dirty="0" smtClean="0"/>
              <a:t>A transição entre dois estados </a:t>
            </a:r>
            <a:r>
              <a:rPr lang="pt-PT" sz="1400" b="1" dirty="0" smtClean="0"/>
              <a:t>acontece por via de eventos</a:t>
            </a:r>
            <a:r>
              <a:rPr lang="pt-PT" sz="1400" dirty="0" smtClean="0"/>
              <a:t> (estímulos externos) que estão </a:t>
            </a:r>
            <a:r>
              <a:rPr lang="pt-PT" sz="1400" b="1" dirty="0" smtClean="0"/>
              <a:t>associados à realização de ações</a:t>
            </a:r>
            <a:r>
              <a:rPr lang="pt-PT" sz="1400" dirty="0" smtClean="0"/>
              <a:t> (operações de classe).</a:t>
            </a:r>
          </a:p>
          <a:p>
            <a:pPr marL="114300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1400" dirty="0" smtClean="0"/>
              <a:t>A transição entre estados é representada por uma seta que pode ter associada uma instrução com a seguinte sintaxe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457200" y="2563152"/>
            <a:ext cx="7848600" cy="4086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1600" b="1" dirty="0" err="1" smtClean="0"/>
              <a:t>Nome_do_Evento</a:t>
            </a:r>
            <a:r>
              <a:rPr lang="pt-PT" sz="1600" b="1" dirty="0" smtClean="0"/>
              <a:t> (argumentos) [condição] / ação ^ </a:t>
            </a:r>
            <a:r>
              <a:rPr lang="pt-PT" sz="1600" b="1" dirty="0" err="1" smtClean="0"/>
              <a:t>estadoAlvo.evento</a:t>
            </a:r>
            <a:r>
              <a:rPr lang="pt-PT" sz="1600" b="1" dirty="0" smtClean="0"/>
              <a:t> (argumentos)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41158" y="3276600"/>
            <a:ext cx="2835442" cy="2372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1600" dirty="0" smtClean="0"/>
              <a:t>Por exemplo, a transição entre os estados </a:t>
            </a:r>
            <a:r>
              <a:rPr lang="pt-PT" sz="1600" b="1" dirty="0" smtClean="0"/>
              <a:t>“Nova”</a:t>
            </a:r>
            <a:r>
              <a:rPr lang="pt-PT" sz="1600" dirty="0" smtClean="0"/>
              <a:t> e </a:t>
            </a:r>
            <a:r>
              <a:rPr lang="pt-PT" sz="1600" b="1" dirty="0" smtClean="0"/>
              <a:t>“Receção”</a:t>
            </a:r>
            <a:r>
              <a:rPr lang="pt-PT" sz="1600" dirty="0" smtClean="0"/>
              <a:t> acontece através de um evento designado por </a:t>
            </a:r>
            <a:r>
              <a:rPr lang="pt-PT" sz="1600" b="1" dirty="0" smtClean="0"/>
              <a:t>“inicia receção” </a:t>
            </a:r>
            <a:r>
              <a:rPr lang="pt-PT" sz="1600" dirty="0" smtClean="0"/>
              <a:t>e que tem como argumento</a:t>
            </a:r>
            <a:r>
              <a:rPr lang="pt-PT" sz="1600" b="1" dirty="0" smtClean="0"/>
              <a:t> “numero de encomenda”</a:t>
            </a:r>
            <a:r>
              <a:rPr lang="pt-PT" sz="1600" dirty="0" smtClean="0"/>
              <a:t>, associado à ação </a:t>
            </a:r>
            <a:r>
              <a:rPr lang="pt-PT" sz="1600" b="1" dirty="0" smtClean="0"/>
              <a:t>“obtém produto”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41158" y="5895206"/>
            <a:ext cx="7848600" cy="73419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1600" b="1" dirty="0" err="1" smtClean="0"/>
              <a:t>Nome_do_Evento</a:t>
            </a:r>
            <a:r>
              <a:rPr lang="pt-PT" sz="1600" b="1" dirty="0" smtClean="0"/>
              <a:t> (argumentos) [condição] / ação ^ </a:t>
            </a:r>
            <a:r>
              <a:rPr lang="pt-PT" sz="1600" b="1" dirty="0" err="1" smtClean="0"/>
              <a:t>estadoAlvo.evento</a:t>
            </a:r>
            <a:r>
              <a:rPr lang="pt-PT" sz="1600" b="1" dirty="0" smtClean="0"/>
              <a:t> (argumentos)</a:t>
            </a:r>
          </a:p>
          <a:p>
            <a:pPr marL="114300" indent="0" algn="ctr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1600" b="1" dirty="0" smtClean="0">
                <a:solidFill>
                  <a:schemeClr val="bg1">
                    <a:lumMod val="65000"/>
                  </a:schemeClr>
                </a:solidFill>
              </a:rPr>
              <a:t>Inicia receção(numero encomenda) / Obtém produto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3051246"/>
            <a:ext cx="2978083" cy="281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0192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dirty="0" smtClean="0"/>
              <a:t>Transição entre Estados (2/2)</a:t>
            </a:r>
            <a:endParaRPr lang="pt-PT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7848600" cy="685800"/>
          </a:xfrm>
        </p:spPr>
        <p:txBody>
          <a:bodyPr>
            <a:noAutofit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600" dirty="0" smtClean="0"/>
              <a:t>A transição para um novo estado pode também estar sujeita à satisfação de uma determinada condição, a que se dá o nome de </a:t>
            </a:r>
            <a:r>
              <a:rPr lang="pt-PT" sz="1600" b="1" dirty="0" smtClean="0"/>
              <a:t>guarda</a:t>
            </a:r>
            <a:r>
              <a:rPr lang="pt-PT" sz="1600" dirty="0" smtClean="0"/>
              <a:t>, e representada entre [ ].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457200" y="2486952"/>
            <a:ext cx="7848600" cy="4086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1800" b="1" dirty="0" smtClean="0"/>
              <a:t>Evento (argumentos) </a:t>
            </a:r>
            <a:r>
              <a:rPr lang="pt-PT" sz="1800" b="1" dirty="0" smtClean="0">
                <a:solidFill>
                  <a:srgbClr val="0070C0"/>
                </a:solidFill>
              </a:rPr>
              <a:t>[condição]</a:t>
            </a:r>
            <a:r>
              <a:rPr lang="pt-PT" sz="1800" b="1" dirty="0" smtClean="0"/>
              <a:t> / ação ^ </a:t>
            </a:r>
            <a:r>
              <a:rPr lang="pt-PT" sz="1800" b="1" dirty="0" err="1" smtClean="0"/>
              <a:t>estadoAlvo.evento</a:t>
            </a:r>
            <a:r>
              <a:rPr lang="pt-PT" sz="1800" b="1" dirty="0" smtClean="0"/>
              <a:t> (argumentos)</a:t>
            </a:r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441158" y="3112280"/>
            <a:ext cx="2647883" cy="2932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1600" dirty="0" smtClean="0"/>
              <a:t>No diagrama está representada uma transição que se inicia e termina no estado “Receção”</a:t>
            </a:r>
          </a:p>
          <a:p>
            <a:pPr marL="114300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1600" b="1" dirty="0" smtClean="0"/>
              <a:t>Isso permite descrever que a encomenda se mantém nesse estado até serem conhecidos todos os produtos que compõem a encomenda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5029" y="3310400"/>
            <a:ext cx="4990771" cy="253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5130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Gestão de Projecto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Sumário&amp;quot;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305&quot;/&gt;&lt;/object&gt;&lt;object type=&quot;3&quot; unique_id=&quot;10007&quot;&gt;&lt;property id=&quot;20148&quot; value=&quot;5&quot;/&gt;&lt;property id=&quot;20300&quot; value=&quot;Slide 4 - &amp;quot;O que é um Projecto.&amp;quot;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311&quot;/&gt;&lt;/object&gt;&lt;object type=&quot;3&quot; unique_id=&quot;10009&quot;&gt;&lt;property id=&quot;20148&quot; value=&quot;5&quot;/&gt;&lt;property id=&quot;20300&quot; value=&quot;Slide 6 - &amp;quot;Relação entre o Ciclo de Vida do Produto e o Ciclo de Vida do Projecto.&amp;quot;&quot;/&gt;&lt;property id=&quot;20307&quot; value=&quot;300&quot;/&gt;&lt;/object&gt;&lt;object type=&quot;3&quot; unique_id=&quot;10010&quot;&gt;&lt;property id=&quot;20148&quot; value=&quot;5&quot;/&gt;&lt;property id=&quot;20300&quot; value=&quot;Slide 7 - &amp;quot;O Ciclo de Vida do Projecto.&amp;quot;&quot;/&gt;&lt;property id=&quot;20307&quot; value=&quot;261&quot;/&gt;&lt;/object&gt;&lt;object type=&quot;3&quot; unique_id=&quot;10011&quot;&gt;&lt;property id=&quot;20148&quot; value=&quot;5&quot;/&gt;&lt;property id=&quot;20300&quot; value=&quot;Slide 8 - &amp;quot;O Ciclo de Vida do Projecto.&amp;quot;&quot;/&gt;&lt;property id=&quot;20307&quot; value=&quot;262&quot;/&gt;&lt;/object&gt;&lt;object type=&quot;3&quot; unique_id=&quot;10012&quot;&gt;&lt;property id=&quot;20148&quot; value=&quot;5&quot;/&gt;&lt;property id=&quot;20300&quot; value=&quot;Slide 9 - &amp;quot;O Ciclo de Vida do Projecto.&amp;quot;&quot;/&gt;&lt;property id=&quot;20307&quot; value=&quot;263&quot;/&gt;&lt;/object&gt;&lt;object type=&quot;3&quot; unique_id=&quot;10013&quot;&gt;&lt;property id=&quot;20148&quot; value=&quot;5&quot;/&gt;&lt;property id=&quot;20300&quot; value=&quot;Slide 10 - &amp;quot;As Fases do Projecto.&amp;quot;&quot;/&gt;&lt;property id=&quot;20307&quot; value=&quot;260&quot;/&gt;&lt;/object&gt;&lt;object type=&quot;3&quot; unique_id=&quot;10014&quot;&gt;&lt;property id=&quot;20148&quot; value=&quot;5&quot;/&gt;&lt;property id=&quot;20300&quot; value=&quot;Slide 11 - &amp;quot;A Iniciação do Projecto.&amp;quot;&quot;/&gt;&lt;property id=&quot;20307&quot; value=&quot;264&quot;/&gt;&lt;/object&gt;&lt;object type=&quot;3&quot; unique_id=&quot;10015&quot;&gt;&lt;property id=&quot;20148&quot; value=&quot;5&quot;/&gt;&lt;property id=&quot;20300&quot; value=&quot;Slide 12 - &amp;quot;O Planeamento do Projecto.&amp;quot;&quot;/&gt;&lt;property id=&quot;20307&quot; value=&quot;265&quot;/&gt;&lt;/object&gt;&lt;object type=&quot;3&quot; unique_id=&quot;10016&quot;&gt;&lt;property id=&quot;20148&quot; value=&quot;5&quot;/&gt;&lt;property id=&quot;20300&quot; value=&quot;Slide 13 - &amp;quot;A Execução/Controlo do Projecto.&amp;quot;&quot;/&gt;&lt;property id=&quot;20307&quot; value=&quot;266&quot;/&gt;&lt;/object&gt;&lt;object type=&quot;3&quot; unique_id=&quot;10017&quot;&gt;&lt;property id=&quot;20148&quot; value=&quot;5&quot;/&gt;&lt;property id=&quot;20300&quot; value=&quot;Slide 14 - &amp;quot;O Fecho do Projecto.&amp;quot;&quot;/&gt;&lt;property id=&quot;20307&quot; value=&quot;267&quot;/&gt;&lt;/object&gt;&lt;object type=&quot;3&quot; unique_id=&quot;10018&quot;&gt;&lt;property id=&quot;20148&quot; value=&quot;5&quot;/&gt;&lt;property id=&quot;20300&quot; value=&quot;Slide 15 - &amp;quot;7 Mitos da Gestão de Projectos.&amp;quot;&quot;/&gt;&lt;property id=&quot;20307&quot; value=&quot;316&quot;/&gt;&lt;/object&gt;&lt;object type=&quot;3&quot; unique_id=&quot;10019&quot;&gt;&lt;property id=&quot;20148&quot; value=&quot;5&quot;/&gt;&lt;property id=&quot;20300&quot; value=&quot;Slide 16 - &amp;quot;7 Mitos da Gestão de Projectos.&amp;quot;&quot;/&gt;&lt;property id=&quot;20307&quot; value=&quot;317&quot;/&gt;&lt;/object&gt;&lt;object type=&quot;3&quot; unique_id=&quot;10020&quot;&gt;&lt;property id=&quot;20148&quot; value=&quot;5&quot;/&gt;&lt;property id=&quot;20300&quot; value=&quot;Slide 17&quot;/&gt;&lt;property id=&quot;20307&quot; value=&quot;315&quot;/&gt;&lt;/object&gt;&lt;object type=&quot;3&quot; unique_id=&quot;10021&quot;&gt;&lt;property id=&quot;20148&quot; value=&quot;5&quot;/&gt;&lt;property id=&quot;20300&quot; value=&quot;Slide 18 - &amp;quot;Motivações para o Projecto.&amp;quot;&quot;/&gt;&lt;property id=&quot;20307&quot; value=&quot;268&quot;/&gt;&lt;/object&gt;&lt;object type=&quot;3&quot; unique_id=&quot;10022&quot;&gt;&lt;property id=&quot;20148&quot; value=&quot;5&quot;/&gt;&lt;property id=&quot;20300&quot; value=&quot;Slide 19 - &amp;quot;O Processo de Início do Projecto.&amp;quot;&quot;/&gt;&lt;property id=&quot;20307&quot; value=&quot;270&quot;/&gt;&lt;/object&gt;&lt;object type=&quot;3&quot; unique_id=&quot;10023&quot;&gt;&lt;property id=&quot;20148&quot; value=&quot;5&quot;/&gt;&lt;property id=&quot;20300&quot; value=&quot;Slide 20 - &amp;quot;O Documento de Descrição do Projecto (Charter).&amp;quot;&quot;/&gt;&lt;property id=&quot;20307&quot; value=&quot;282&quot;/&gt;&lt;/object&gt;&lt;object type=&quot;3&quot; unique_id=&quot;10024&quot;&gt;&lt;property id=&quot;20148&quot; value=&quot;5&quot;/&gt;&lt;property id=&quot;20300&quot; value=&quot;Slide 21 - &amp;quot;O Documento de Definição do Projecto.&amp;quot;&quot;/&gt;&lt;property id=&quot;20307&quot; value=&quot;276&quot;/&gt;&lt;/object&gt;&lt;object type=&quot;3&quot; unique_id=&quot;10025&quot;&gt;&lt;property id=&quot;20148&quot; value=&quot;5&quot;/&gt;&lt;property id=&quot;20300&quot; value=&quot;Slide 22 - &amp;quot;O Documento de Definição do Projecto.&amp;quot;&quot;/&gt;&lt;property id=&quot;20307&quot; value=&quot;272&quot;/&gt;&lt;/object&gt;&lt;object type=&quot;3&quot; unique_id=&quot;10026&quot;&gt;&lt;property id=&quot;20148&quot; value=&quot;5&quot;/&gt;&lt;property id=&quot;20300&quot; value=&quot;Slide 23 - &amp;quot;O Documento de Definição do Projecto.&amp;quot;&quot;/&gt;&lt;property id=&quot;20307&quot; value=&quot;279&quot;/&gt;&lt;/object&gt;&lt;object type=&quot;3&quot; unique_id=&quot;10027&quot;&gt;&lt;property id=&quot;20148&quot; value=&quot;5&quot;/&gt;&lt;property id=&quot;20300&quot; value=&quot;Slide 24 - &amp;quot;O Documento de Definição do Projecto.&amp;quot;&quot;/&gt;&lt;property id=&quot;20307&quot; value=&quot;280&quot;/&gt;&lt;/object&gt;&lt;object type=&quot;3&quot; unique_id=&quot;10028&quot;&gt;&lt;property id=&quot;20148&quot; value=&quot;5&quot;/&gt;&lt;property id=&quot;20300&quot; value=&quot;Slide 25 - &amp;quot;O Documento de Definição do Projecto.&amp;quot;&quot;/&gt;&lt;property id=&quot;20307&quot; value=&quot;281&quot;/&gt;&lt;/object&gt;&lt;object type=&quot;3&quot; unique_id=&quot;10029&quot;&gt;&lt;property id=&quot;20148&quot; value=&quot;5&quot;/&gt;&lt;property id=&quot;20300&quot; value=&quot;Slide 26 - &amp;quot;Documento de Descrição do Projecto (Charter).&amp;quot;&quot;/&gt;&lt;property id=&quot;20307&quot; value=&quot;283&quot;/&gt;&lt;/object&gt;&lt;object type=&quot;3&quot; unique_id=&quot;10030&quot;&gt;&lt;property id=&quot;20148&quot; value=&quot;5&quot;/&gt;&lt;property id=&quot;20300&quot; value=&quot;Slide 27 - &amp;quot;Definição e Tipos de Stakeholders.&amp;quot;&quot;/&gt;&lt;property id=&quot;20307&quot; value=&quot;284&quot;/&gt;&lt;/object&gt;&lt;object type=&quot;3&quot; unique_id=&quot;10031&quot;&gt;&lt;property id=&quot;20148&quot; value=&quot;5&quot;/&gt;&lt;property id=&quot;20300&quot; value=&quot;Slide 28 - &amp;quot;A Identificação de Stakeholders.&amp;quot;&quot;/&gt;&lt;property id=&quot;20307&quot; value=&quot;287&quot;/&gt;&lt;/object&gt;&lt;object type=&quot;3&quot; unique_id=&quot;10032&quot;&gt;&lt;property id=&quot;20148&quot; value=&quot;5&quot;/&gt;&lt;property id=&quot;20300&quot; value=&quot;Slide 29 - &amp;quot;A Identificação de Stakeholders.&amp;quot;&quot;/&gt;&lt;property id=&quot;20307&quot; value=&quot;286&quot;/&gt;&lt;/object&gt;&lt;object type=&quot;3&quot; unique_id=&quot;10033&quot;&gt;&lt;property id=&quot;20148&quot; value=&quot;5&quot;/&gt;&lt;property id=&quot;20300&quot; value=&quot;Slide 30 - &amp;quot;Matriz de Identificação de Stakeholders.&amp;quot;&quot;/&gt;&lt;property id=&quot;20307&quot; value=&quot;322&quot;/&gt;&lt;/object&gt;&lt;object type=&quot;3&quot; unique_id=&quot;10034&quot;&gt;&lt;property id=&quot;20148&quot; value=&quot;5&quot;/&gt;&lt;property id=&quot;20300&quot; value=&quot;Slide 31 - &amp;quot;Matrizes de Stakeholders – Influência e Importância.&amp;quot;&quot;/&gt;&lt;property id=&quot;20307&quot; value=&quot;323&quot;/&gt;&lt;/object&gt;&lt;object type=&quot;3&quot; unique_id=&quot;10035&quot;&gt;&lt;property id=&quot;20148&quot; value=&quot;5&quot;/&gt;&lt;property id=&quot;20300&quot; value=&quot;Slide 32 - &amp;quot;Matrizes de Stakeholders – Estratégias de Participação.&amp;quot;&quot;/&gt;&lt;property id=&quot;20307&quot; value=&quot;324&quot;/&gt;&lt;/object&gt;&lt;object type=&quot;3&quot; unique_id=&quot;10036&quot;&gt;&lt;property id=&quot;20148&quot; value=&quot;5&quot;/&gt;&lt;property id=&quot;20300&quot; value=&quot;Slide 33&quot;/&gt;&lt;property id=&quot;20307&quot; value=&quot;319&quot;/&gt;&lt;/object&gt;&lt;object type=&quot;3&quot; unique_id=&quot;10037&quot;&gt;&lt;property id=&quot;20148&quot; value=&quot;5&quot;/&gt;&lt;property id=&quot;20300&quot; value=&quot;Slide 34&quot;/&gt;&lt;property id=&quot;20307&quot; value=&quot;308&quot;/&gt;&lt;/object&gt;&lt;object type=&quot;3&quot; unique_id=&quot;10038&quot;&gt;&lt;property id=&quot;20148&quot; value=&quot;5&quot;/&gt;&lt;property id=&quot;20300&quot; value=&quot;Slide 35 - &amp;quot;Questionário.&amp;quot;&quot;/&gt;&lt;property id=&quot;20307&quot; value=&quot;277&quot;/&gt;&lt;/object&gt;&lt;object type=&quot;3&quot; unique_id=&quot;10039&quot;&gt;&lt;property id=&quot;20148&quot; value=&quot;5&quot;/&gt;&lt;property id=&quot;20300&quot; value=&quot;Slide 36 - &amp;quot;Questionário.&amp;quot;&quot;/&gt;&lt;property id=&quot;20307&quot; value=&quot;285&quot;/&gt;&lt;/object&gt;&lt;object type=&quot;3&quot; unique_id=&quot;10040&quot;&gt;&lt;property id=&quot;20148&quot; value=&quot;5&quot;/&gt;&lt;property id=&quot;20300&quot; value=&quot;Slide 37 - &amp;quot;Questionário.&amp;quot;&quot;/&gt;&lt;property id=&quot;20307&quot; value=&quot;293&quot;/&gt;&lt;/object&gt;&lt;object type=&quot;3&quot; unique_id=&quot;10041&quot;&gt;&lt;property id=&quot;20148&quot; value=&quot;5&quot;/&gt;&lt;property id=&quot;20300&quot; value=&quot;Slide 38 - &amp;quot;Questionário.&amp;quot;&quot;/&gt;&lt;property id=&quot;20307&quot; value=&quot;294&quot;/&gt;&lt;/object&gt;&lt;object type=&quot;3&quot; unique_id=&quot;10042&quot;&gt;&lt;property id=&quot;20148&quot; value=&quot;5&quot;/&gt;&lt;property id=&quot;20300&quot; value=&quot;Slide 39 - &amp;quot;Bibliografia.&amp;quot;&quot;/&gt;&lt;property id=&quot;20307&quot; value=&quot;314&quot;/&gt;&lt;/object&gt;&lt;object type=&quot;3&quot; unique_id=&quot;10043&quot;&gt;&lt;property id=&quot;20148&quot; value=&quot;5&quot;/&gt;&lt;property id=&quot;20300&quot; value=&quot;Slide 40&quot;/&gt;&lt;property id=&quot;20307&quot; value=&quot;301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950</Words>
  <Application>Microsoft Office PowerPoint</Application>
  <PresentationFormat>On-screen Show (4:3)</PresentationFormat>
  <Paragraphs>159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Rounded MT Bold</vt:lpstr>
      <vt:lpstr>Calibri</vt:lpstr>
      <vt:lpstr>Wingdings</vt:lpstr>
      <vt:lpstr>Wingdings 2</vt:lpstr>
      <vt:lpstr>Adjacency</vt:lpstr>
      <vt:lpstr>Fundamentos de UML</vt:lpstr>
      <vt:lpstr>Sumário</vt:lpstr>
      <vt:lpstr>PowerPoint Presentation</vt:lpstr>
      <vt:lpstr>Utilização do Diagrama de Estados</vt:lpstr>
      <vt:lpstr>Utilização do Diagrama de Estados</vt:lpstr>
      <vt:lpstr>O Conceito de Estado</vt:lpstr>
      <vt:lpstr>O Conceito de Estado</vt:lpstr>
      <vt:lpstr>Transição entre Estados (1/2)</vt:lpstr>
      <vt:lpstr>Transição entre Estados (2/2)</vt:lpstr>
      <vt:lpstr>Agrupamento de Estados</vt:lpstr>
      <vt:lpstr>Agrupamento de Estados</vt:lpstr>
      <vt:lpstr>Perguntas de Revisão</vt:lpstr>
      <vt:lpstr>Bibliografia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2012-05-21T21:07:40Z</dcterms:created>
  <dcterms:modified xsi:type="dcterms:W3CDTF">2014-03-21T15:02:10Z</dcterms:modified>
</cp:coreProperties>
</file>